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5" r:id="rId19"/>
    <p:sldId id="271" r:id="rId20"/>
    <p:sldId id="276" r:id="rId21"/>
    <p:sldId id="272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BCB"/>
          </a:solidFill>
        </a:fill>
      </a:tcStyle>
    </a:wholeTbl>
    <a:band2H>
      <a:tcTxStyle/>
      <a:tcStyle>
        <a:tcBdr/>
        <a:fill>
          <a:solidFill>
            <a:srgbClr val="F0E7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FCD"/>
          </a:solidFill>
        </a:fill>
      </a:tcStyle>
    </a:wholeTbl>
    <a:band2H>
      <a:tcTxStyle/>
      <a:tcStyle>
        <a:tcBdr/>
        <a:fill>
          <a:solidFill>
            <a:srgbClr val="F7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CB"/>
          </a:solidFill>
        </a:fill>
      </a:tcStyle>
    </a:wholeTbl>
    <a:band2H>
      <a:tcTxStyle/>
      <a:tcStyle>
        <a:tcBdr/>
        <a:fill>
          <a:solidFill>
            <a:srgbClr val="EB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4720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1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1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21" name="Rektangel"/>
          <p:cNvSpPr/>
          <p:nvPr/>
        </p:nvSpPr>
        <p:spPr>
          <a:xfrm>
            <a:off x="489004" y="4959563"/>
            <a:ext cx="5143391" cy="100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05" y="5344664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eg"/>
          <p:cNvSpPr/>
          <p:nvPr/>
        </p:nvSpPr>
        <p:spPr>
          <a:xfrm>
            <a:off x="593648" y="5823144"/>
            <a:ext cx="4177848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Hatzakis Lab"/>
          <p:cNvSpPr txBox="1"/>
          <p:nvPr/>
        </p:nvSpPr>
        <p:spPr>
          <a:xfrm>
            <a:off x="600478" y="5522219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25" name="Streg"/>
          <p:cNvSpPr/>
          <p:nvPr/>
        </p:nvSpPr>
        <p:spPr>
          <a:xfrm>
            <a:off x="5453288" y="5823144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Pladsholder til billede 9"/>
          <p:cNvSpPr>
            <a:spLocks noGrp="1"/>
          </p:cNvSpPr>
          <p:nvPr>
            <p:ph type="pic" idx="21"/>
          </p:nvPr>
        </p:nvSpPr>
        <p:spPr>
          <a:xfrm>
            <a:off x="588962" y="1635125"/>
            <a:ext cx="11012488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58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1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6243637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7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7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0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 </a:t>
            </a:r>
          </a:p>
        </p:txBody>
      </p:sp>
      <p:sp>
        <p:nvSpPr>
          <p:cNvPr id="18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87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88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00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43637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790575" indent="-428625"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0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14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 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1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27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620712"/>
            <a:ext cx="11012488" cy="5682591"/>
          </a:xfrm>
          <a:prstGeom prst="rect">
            <a:avLst/>
          </a:prstGeom>
        </p:spPr>
        <p:txBody>
          <a:bodyPr/>
          <a:lstStyle>
            <a:lvl1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1pPr>
            <a:lvl2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2pPr>
            <a:lvl3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3pPr>
            <a:lvl4pPr marL="449262" indent="-449262">
              <a:lnSpc>
                <a:spcPct val="90000"/>
              </a:lnSpc>
              <a:buSzPct val="100000"/>
              <a:buChar char="•"/>
              <a:defRPr sz="4800" cap="all" spc="240">
                <a:solidFill>
                  <a:srgbClr val="FFFFFF"/>
                </a:solidFill>
              </a:defRPr>
            </a:lvl4pPr>
            <a:lvl5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2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kstfelt 8"/>
          <p:cNvSpPr txBox="1"/>
          <p:nvPr/>
        </p:nvSpPr>
        <p:spPr>
          <a:xfrm>
            <a:off x="467000" y="612884"/>
            <a:ext cx="1076179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4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1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28775"/>
            <a:ext cx="11012488" cy="4114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3pPr>
            <a:lvl4pPr indent="0">
              <a:lnSpc>
                <a:spcPct val="90000"/>
              </a:lnSpc>
              <a:buFontTx/>
              <a:defRPr sz="48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2711" y="5934971"/>
            <a:ext cx="11019498" cy="3674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</a:lstStyle>
          <a:p>
            <a:r>
              <a:t>Name, source</a:t>
            </a:r>
          </a:p>
        </p:txBody>
      </p:sp>
      <p:sp>
        <p:nvSpPr>
          <p:cNvPr id="24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4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55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28775"/>
            <a:ext cx="5358535" cy="467452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Tx/>
              <a:defRPr sz="3600" b="1">
                <a:solidFill>
                  <a:srgbClr val="FFFFFF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6" name="Pladsholder til tekst 9"/>
          <p:cNvSpPr>
            <a:spLocks noGrp="1"/>
          </p:cNvSpPr>
          <p:nvPr>
            <p:ph type="body" sz="half" idx="21" hasCustomPrompt="1"/>
          </p:nvPr>
        </p:nvSpPr>
        <p:spPr>
          <a:xfrm>
            <a:off x="6244503" y="1628775"/>
            <a:ext cx="5356948" cy="4674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spc="0">
                <a:solidFill>
                  <a:srgbClr val="FFFFFF"/>
                </a:solidFill>
              </a:defRPr>
            </a:lvl1pPr>
          </a:lstStyle>
          <a:p>
            <a:r>
              <a:t>Click to add text
2
3
4
5</a:t>
            </a:r>
          </a:p>
        </p:txBody>
      </p:sp>
      <p:sp>
        <p:nvSpPr>
          <p:cNvPr id="2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5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5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70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1628775"/>
            <a:ext cx="11012488" cy="4673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7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7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8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8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8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4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35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42705"/>
            <a:ext cx="4983164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3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8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4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96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97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/>
        </p:nvSpPr>
        <p:spPr>
          <a:xfrm>
            <a:off x="588964" y="613648"/>
            <a:ext cx="11012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000"/>
            </a:pPr>
            <a:r>
              <a:t>User guide </a:t>
            </a:r>
            <a:r>
              <a:rPr sz="1800"/>
              <a:t>– delete before use</a:t>
            </a:r>
          </a:p>
        </p:txBody>
      </p:sp>
      <p:sp>
        <p:nvSpPr>
          <p:cNvPr id="316" name="Text Box 48"/>
          <p:cNvSpPr txBox="1"/>
          <p:nvPr/>
        </p:nvSpPr>
        <p:spPr>
          <a:xfrm>
            <a:off x="587376" y="1640495"/>
            <a:ext cx="1606290" cy="409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UCPH PowerPoint templates</a:t>
            </a:r>
            <a:br/>
            <a:r>
              <a:rPr sz="800" b="0"/>
              <a:t>When you open PowerPoint on your UCPH computer, </a:t>
            </a:r>
            <a:r>
              <a:rPr sz="800" b="0">
                <a:latin typeface="Arial"/>
                <a:ea typeface="Arial"/>
                <a:cs typeface="Arial"/>
                <a:sym typeface="Arial"/>
              </a:rPr>
              <a:t>PowerPoint opens </a:t>
            </a:r>
            <a:r>
              <a:rPr sz="800" b="0"/>
              <a:t>a template in 4:3 format with an English UCPH logo.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/>
            </a:pPr>
            <a:r>
              <a:t>When you click on the UCPH tab in the toolbar, click "Select Template" to choose between templates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Danish and English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4:3 and 16:9 formats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"full" or "empty" versions (in the full version there is an example of each slide type in the left-hand window)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as well as an example slide with text in English.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/>
            </a:pPr>
            <a:r>
              <a:t>If you use a 'full' version, you must delete the slides you do not want to use.</a:t>
            </a:r>
            <a:br/>
            <a:br/>
            <a:r>
              <a:t>Mac users and others can download PowerPoint templates 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>
                <a:solidFill>
                  <a:schemeClr val="accent4"/>
                </a:solidFill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www.designguide.ku.dk/ku/skabeloner/powerpoint/praesentationer/</a:t>
            </a:r>
          </a:p>
        </p:txBody>
      </p:sp>
      <p:sp>
        <p:nvSpPr>
          <p:cNvPr id="317" name="Text Box 48"/>
          <p:cNvSpPr txBox="1"/>
          <p:nvPr/>
        </p:nvSpPr>
        <p:spPr>
          <a:xfrm>
            <a:off x="2570383" y="3966226"/>
            <a:ext cx="1611550" cy="179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your unit name (e.g. your department), page numbers and the date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Insert</a:t>
            </a:r>
            <a:r>
              <a:rPr sz="800" b="0"/>
              <a:t> in the top menu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Header and Footer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3. </a:t>
            </a:r>
            <a:r>
              <a:rPr b="0"/>
              <a:t>Fill in the fields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4. </a:t>
            </a:r>
            <a:r>
              <a:rPr b="0"/>
              <a:t>Select </a:t>
            </a:r>
            <a:r>
              <a:t>Apply</a:t>
            </a:r>
            <a:r>
              <a:rPr b="0"/>
              <a:t> </a:t>
            </a:r>
            <a:r>
              <a:t>to all </a:t>
            </a:r>
            <a:r>
              <a:rPr b="0"/>
              <a:t>or </a:t>
            </a:r>
            <a:r>
              <a:t>Apply</a:t>
            </a:r>
            <a:r>
              <a:rPr b="0"/>
              <a:t> if it is only to be used on a single slide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/>
            </a:pPr>
            <a:r>
              <a:t>The information goes on the right-hand side of the page in the grey top bar.</a:t>
            </a:r>
          </a:p>
        </p:txBody>
      </p:sp>
      <p:sp>
        <p:nvSpPr>
          <p:cNvPr id="318" name="Text Box 48"/>
          <p:cNvSpPr txBox="1"/>
          <p:nvPr/>
        </p:nvSpPr>
        <p:spPr>
          <a:xfrm>
            <a:off x="587375" y="5688879"/>
            <a:ext cx="17555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Create a new slide (2010 + 2013 and 2016 version) 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</a:p>
        </p:txBody>
      </p:sp>
      <p:pic>
        <p:nvPicPr>
          <p:cNvPr id="319" name="Billede 40" descr="Billede 40"/>
          <p:cNvPicPr>
            <a:picLocks noChangeAspect="1"/>
          </p:cNvPicPr>
          <p:nvPr/>
        </p:nvPicPr>
        <p:blipFill>
          <a:blip r:embed="rId3"/>
          <a:srcRect l="36944" r="2272" b="69429"/>
          <a:stretch>
            <a:fillRect/>
          </a:stretch>
        </p:blipFill>
        <p:spPr>
          <a:xfrm>
            <a:off x="4157636" y="2896655"/>
            <a:ext cx="395417" cy="126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 Box 48"/>
          <p:cNvSpPr txBox="1"/>
          <p:nvPr/>
        </p:nvSpPr>
        <p:spPr>
          <a:xfrm>
            <a:off x="2570383" y="2582327"/>
            <a:ext cx="148024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Replace slide type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Layout</a:t>
            </a:r>
            <a:r>
              <a:rPr b="0"/>
              <a:t> to change the layout of your current slide.</a:t>
            </a:r>
          </a:p>
        </p:txBody>
      </p:sp>
      <p:sp>
        <p:nvSpPr>
          <p:cNvPr id="321" name="Text Box 48"/>
          <p:cNvSpPr txBox="1"/>
          <p:nvPr/>
        </p:nvSpPr>
        <p:spPr>
          <a:xfrm>
            <a:off x="2570383" y="3315091"/>
            <a:ext cx="14906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Font</a:t>
            </a:r>
            <a:br/>
            <a:r>
              <a:rPr sz="800" b="0"/>
              <a:t>UCPH uses the font Microsoft New Tai Lue in PowerPoint.</a:t>
            </a:r>
          </a:p>
        </p:txBody>
      </p:sp>
      <p:sp>
        <p:nvSpPr>
          <p:cNvPr id="322" name="Text Box 48"/>
          <p:cNvSpPr txBox="1"/>
          <p:nvPr/>
        </p:nvSpPr>
        <p:spPr>
          <a:xfrm>
            <a:off x="4739113" y="1627124"/>
            <a:ext cx="1490625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Gridliness and Guides</a:t>
            </a:r>
            <a:br/>
            <a:r>
              <a:rPr sz="800" b="0"/>
              <a:t>To see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Click on </a:t>
            </a:r>
            <a:r>
              <a:t>View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Gridlines</a:t>
            </a:r>
            <a:r>
              <a:rPr b="0"/>
              <a:t> and/or </a:t>
            </a:r>
            <a:r>
              <a:t>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To establish additional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Hover the mouse over an existing gridline and click on the line (coordinates of the line are displayed)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Hold down the </a:t>
            </a:r>
            <a:r>
              <a:t>CTRL key </a:t>
            </a:r>
            <a:r>
              <a:rPr b="0"/>
              <a:t>while you move the location of the line (adds a new line).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Press Alt + F9 for a rapid display of gridlines</a:t>
            </a:r>
          </a:p>
        </p:txBody>
      </p:sp>
      <p:sp>
        <p:nvSpPr>
          <p:cNvPr id="323" name="Text Box 48"/>
          <p:cNvSpPr txBox="1"/>
          <p:nvPr/>
        </p:nvSpPr>
        <p:spPr>
          <a:xfrm>
            <a:off x="4728821" y="4141416"/>
            <a:ext cx="1490625" cy="209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picture</a:t>
            </a:r>
            <a:br/>
            <a:r>
              <a:rPr sz="800" b="0"/>
              <a:t>On layouts with picture placeholders: Click the icon and select </a:t>
            </a:r>
            <a:r>
              <a:rPr sz="800"/>
              <a:t>Insert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The text  ”Clik here to insert image” will not be visible in presentation mode.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You can find UCPH-images, which are adapted to and minimised to the 4:3 and 16:9 format via this link: </a:t>
            </a:r>
            <a:br/>
            <a:r>
              <a:t>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http://image.ku.dk/lightbox/211/13407586855728741badb20/ </a:t>
            </a:r>
            <a:endParaRPr>
              <a:solidFill>
                <a:schemeClr val="accent4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Select slide show-view to activate the link.</a:t>
            </a:r>
          </a:p>
        </p:txBody>
      </p:sp>
      <p:sp>
        <p:nvSpPr>
          <p:cNvPr id="324" name="Text Box 48"/>
          <p:cNvSpPr txBox="1"/>
          <p:nvPr/>
        </p:nvSpPr>
        <p:spPr>
          <a:xfrm>
            <a:off x="6691561" y="1640495"/>
            <a:ext cx="149062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Image sizes</a:t>
            </a:r>
            <a:br/>
            <a:r>
              <a:rPr sz="800" b="0"/>
              <a:t>The optimal picture sizes 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4:3-format: 1.500 x 1.073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16:9-format: 1.500 x 818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Save the images in 72 dpi and in "jpg medium quality"</a:t>
            </a:r>
          </a:p>
        </p:txBody>
      </p:sp>
      <p:sp>
        <p:nvSpPr>
          <p:cNvPr id="325" name="Text Box 48"/>
          <p:cNvSpPr txBox="1"/>
          <p:nvPr/>
        </p:nvSpPr>
        <p:spPr>
          <a:xfrm>
            <a:off x="6691561" y="2720006"/>
            <a:ext cx="1490625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Trimming pictures</a:t>
            </a:r>
            <a:br/>
            <a:r>
              <a:rPr sz="800"/>
              <a:t>1</a:t>
            </a:r>
            <a:r>
              <a:rPr sz="800" b="0"/>
              <a:t>. Click</a:t>
            </a:r>
            <a:r>
              <a:rPr sz="800"/>
              <a:t> Crop </a:t>
            </a:r>
            <a:r>
              <a:rPr sz="800" b="0"/>
              <a:t>to change the image focus/size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If you want to scale the picture, hold the </a:t>
            </a:r>
            <a:r>
              <a:t>SHIFT</a:t>
            </a:r>
            <a:r>
              <a:rPr b="0"/>
              <a:t> button down while dragging in the image corners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3. </a:t>
            </a:r>
            <a:r>
              <a:rPr b="0"/>
              <a:t>Right-click on the picture and select </a:t>
            </a:r>
            <a:r>
              <a:t>Send to back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If you delete the picture and inserts a new, the picture may be in front of text and graphics. If this happens, you must select the image, right-click and select </a:t>
            </a:r>
            <a:r>
              <a:t>Send to back</a:t>
            </a:r>
          </a:p>
        </p:txBody>
      </p:sp>
      <p:sp>
        <p:nvSpPr>
          <p:cNvPr id="326" name="Text Box 48"/>
          <p:cNvSpPr txBox="1"/>
          <p:nvPr/>
        </p:nvSpPr>
        <p:spPr>
          <a:xfrm>
            <a:off x="6691561" y="4765321"/>
            <a:ext cx="1490625" cy="102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Template colors</a:t>
            </a:r>
            <a:br/>
            <a:r>
              <a:rPr sz="800" b="0"/>
              <a:t>You can choose between a range of colors for backgrounds and graphs.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Right-click on the surface of which you want to change the color and then click on the paint can icon</a:t>
            </a:r>
          </a:p>
        </p:txBody>
      </p:sp>
      <p:sp>
        <p:nvSpPr>
          <p:cNvPr id="327" name="Text Box 48"/>
          <p:cNvSpPr txBox="1"/>
          <p:nvPr/>
        </p:nvSpPr>
        <p:spPr>
          <a:xfrm>
            <a:off x="6691561" y="5815136"/>
            <a:ext cx="1490625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Further information</a:t>
            </a:r>
            <a:br/>
            <a:r>
              <a:rPr sz="800" b="0"/>
              <a:t>See </a:t>
            </a:r>
            <a:br>
              <a:rPr sz="800" b="0"/>
            </a:br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skabeloner/powerpoint/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praesentationer/</a:t>
            </a:r>
          </a:p>
        </p:txBody>
      </p:sp>
      <p:pic>
        <p:nvPicPr>
          <p:cNvPr id="328" name="Billede 25" descr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8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lede 36" descr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9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Billede 37" descr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8"/>
            <a:ext cx="223123" cy="22884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Box 48"/>
          <p:cNvSpPr txBox="1"/>
          <p:nvPr/>
        </p:nvSpPr>
        <p:spPr>
          <a:xfrm>
            <a:off x="2570383" y="1666127"/>
            <a:ext cx="16241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Under the </a:t>
            </a:r>
            <a:r>
              <a:t>New slide </a:t>
            </a:r>
            <a:r>
              <a:rPr b="0"/>
              <a:t>button Click on the top part of the button to create a slide identical to the one selected. Click on the bottom part of the button to see a selection of possible layout choices</a:t>
            </a:r>
          </a:p>
        </p:txBody>
      </p:sp>
      <p:pic>
        <p:nvPicPr>
          <p:cNvPr id="332" name="Picture 61" descr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6"/>
            <a:ext cx="243187" cy="43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dsholder til billede 9"/>
          <p:cNvSpPr>
            <a:spLocks noGrp="1"/>
          </p:cNvSpPr>
          <p:nvPr>
            <p:ph type="pic" idx="21"/>
          </p:nvPr>
        </p:nvSpPr>
        <p:spPr>
          <a:xfrm>
            <a:off x="8804" y="0"/>
            <a:ext cx="12192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master"/>
          <p:cNvSpPr txBox="1">
            <a:spLocks noGrp="1"/>
          </p:cNvSpPr>
          <p:nvPr>
            <p:ph type="title" hasCustomPrompt="1"/>
          </p:nvPr>
        </p:nvSpPr>
        <p:spPr>
          <a:xfrm>
            <a:off x="6243637" y="691814"/>
            <a:ext cx="5948363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5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367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1020200"/>
            <a:ext cx="4977607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53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4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57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xfrm>
            <a:off x="6243637" y="2271091"/>
            <a:ext cx="5948363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67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2610941"/>
            <a:ext cx="4962921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69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70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73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3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ct val="90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84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4" y="3007285"/>
            <a:ext cx="4946649" cy="7264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indent="1371600">
              <a:buFontTx/>
            </a:lvl4pPr>
            <a:lvl5pPr marL="0" indent="1828800">
              <a:buSzTx/>
              <a:buFontTx/>
              <a:buNone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5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8963" y="4053599"/>
            <a:ext cx="4946649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 spc="0"/>
            </a:lvl1pPr>
          </a:lstStyle>
          <a:p>
            <a:r>
              <a:t>Name of speaker, UCPH unit, place and date</a:t>
            </a:r>
          </a:p>
        </p:txBody>
      </p:sp>
      <p:sp>
        <p:nvSpPr>
          <p:cNvPr id="8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8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8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9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1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02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0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Titel 1"/>
          <p:cNvSpPr>
            <a:spLocks noGrp="1"/>
          </p:cNvSpPr>
          <p:nvPr>
            <p:ph type="body" sz="quarter" idx="21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104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05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108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16" name="Brødtekst, niveau et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28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8535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3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Pladsholder til billede 9"/>
          <p:cNvSpPr>
            <a:spLocks noGrp="1"/>
          </p:cNvSpPr>
          <p:nvPr>
            <p:ph type="pic" sz="half" idx="21"/>
          </p:nvPr>
        </p:nvSpPr>
        <p:spPr>
          <a:xfrm>
            <a:off x="6243639" y="1635125"/>
            <a:ext cx="5357813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43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9399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11" descr="Picture 11"/>
          <p:cNvPicPr>
            <a:picLocks noChangeAspect="1"/>
          </p:cNvPicPr>
          <p:nvPr/>
        </p:nvPicPr>
        <p:blipFill>
          <a:blip r:embed="rId24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7" descr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62071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6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35125"/>
            <a:ext cx="11012490" cy="467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47487" y="110141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9" name="slice1.png" descr="slice1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titleStyle>
    <p:bodyStyle>
      <a:lvl1pPr marL="361950" marR="0" indent="-3619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790893" marR="0" indent="-43053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1191154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71913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t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tif"/><Relationship Id="rId4" Type="http://schemas.openxmlformats.org/officeDocument/2006/relationships/image" Target="../media/image3.png"/><Relationship Id="rId9" Type="http://schemas.openxmlformats.org/officeDocument/2006/relationships/image" Target="../media/image5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pandas.pydata.org/docs/getting_started/index.htm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education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aude.ai/login?returnTo=%2F%3F" TargetMode="External"/><Relationship Id="rId3" Type="http://schemas.openxmlformats.org/officeDocument/2006/relationships/hyperlink" Target="https://www.python-graph-gallery.com/" TargetMode="External"/><Relationship Id="rId7" Type="http://schemas.openxmlformats.org/officeDocument/2006/relationships/hyperlink" Target="https://scipy.org/" TargetMode="External"/><Relationship Id="rId2" Type="http://schemas.openxmlformats.org/officeDocument/2006/relationships/hyperlink" Target="https://pandas.pydata.org/docs/index.htm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matplotlib.org/cheatsheets/handout-intermediate.pdf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eaborn.pydat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ladsholder til billede 9" descr="Pladsholder til billede 9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1026" name="Picture 2" descr="Teaching Python programming : r/ProgrammerHumor">
            <a:extLst>
              <a:ext uri="{FF2B5EF4-FFF2-40B4-BE49-F238E27FC236}">
                <a16:creationId xmlns:a16="http://schemas.microsoft.com/office/drawing/2014/main" id="{2D5A1500-296D-6EB6-624F-E84AF05E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Freja Bohr, PhD…"/>
          <p:cNvSpPr txBox="1">
            <a:spLocks noGrp="1"/>
          </p:cNvSpPr>
          <p:nvPr>
            <p:ph type="body" sz="quarter" idx="1"/>
          </p:nvPr>
        </p:nvSpPr>
        <p:spPr>
          <a:xfrm>
            <a:off x="329972" y="4430515"/>
            <a:ext cx="2388056" cy="8997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/>
              <a:t>Steen Bender</a:t>
            </a:r>
            <a:r>
              <a:rPr dirty="0"/>
              <a:t>, PhD</a:t>
            </a:r>
          </a:p>
          <a:p>
            <a:pPr algn="ctr"/>
            <a:r>
              <a:rPr dirty="0"/>
              <a:t>2</a:t>
            </a:r>
            <a:r>
              <a:rPr lang="da-DK" dirty="0"/>
              <a:t>1</a:t>
            </a:r>
            <a:r>
              <a:rPr dirty="0"/>
              <a:t>/11-202</a:t>
            </a:r>
            <a:r>
              <a:rPr lang="da-DK" dirty="0"/>
              <a:t>5</a:t>
            </a:r>
          </a:p>
        </p:txBody>
      </p:sp>
      <p:sp>
        <p:nvSpPr>
          <p:cNvPr id="346" name="Titel 1"/>
          <p:cNvSpPr>
            <a:spLocks noGrp="1"/>
          </p:cNvSpPr>
          <p:nvPr>
            <p:ph type="body" idx="22"/>
          </p:nvPr>
        </p:nvSpPr>
        <p:spPr>
          <a:xfrm>
            <a:off x="75973" y="1527718"/>
            <a:ext cx="2896055" cy="61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70000" lnSpcReduction="20000"/>
          </a:bodyPr>
          <a:lstStyle/>
          <a:p>
            <a:pPr algn="ctr"/>
            <a:r>
              <a:rPr lang="da-DK" b="1" dirty="0">
                <a:latin typeface="Arial" panose="020B0604020202020204" pitchFamily="34" charset="0"/>
                <a:cs typeface="Arial" panose="020B0604020202020204" pitchFamily="34" charset="0"/>
              </a:rPr>
              <a:t>Data indlæsning og plot i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43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3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amme data - forskellige plots! Kæmpe forskel i hvad man vil konkludere ud fra plotsne…"/>
          <p:cNvSpPr txBox="1"/>
          <p:nvPr/>
        </p:nvSpPr>
        <p:spPr>
          <a:xfrm>
            <a:off x="1565772" y="6075831"/>
            <a:ext cx="90604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Samme</a:t>
            </a:r>
            <a:r>
              <a:rPr dirty="0"/>
              <a:t> data - </a:t>
            </a:r>
            <a:r>
              <a:rPr dirty="0" err="1"/>
              <a:t>forskellige</a:t>
            </a:r>
            <a:r>
              <a:rPr dirty="0"/>
              <a:t> plots! </a:t>
            </a:r>
            <a:r>
              <a:rPr dirty="0" err="1"/>
              <a:t>Kæmpe</a:t>
            </a:r>
            <a:r>
              <a:rPr dirty="0"/>
              <a:t> </a:t>
            </a:r>
            <a:r>
              <a:rPr dirty="0" err="1"/>
              <a:t>forskel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hvad</a:t>
            </a:r>
            <a:r>
              <a:rPr dirty="0"/>
              <a:t> man </a:t>
            </a:r>
            <a:r>
              <a:rPr dirty="0" err="1"/>
              <a:t>vil</a:t>
            </a:r>
            <a:r>
              <a:rPr dirty="0"/>
              <a:t> </a:t>
            </a:r>
            <a:r>
              <a:rPr dirty="0" err="1"/>
              <a:t>konkludere</a:t>
            </a:r>
            <a:r>
              <a:rPr dirty="0"/>
              <a:t> </a:t>
            </a:r>
            <a:r>
              <a:rPr dirty="0" err="1"/>
              <a:t>ud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plotsne</a:t>
            </a:r>
            <a:endParaRPr dirty="0"/>
          </a:p>
        </p:txBody>
      </p:sp>
      <p:sp>
        <p:nvSpPr>
          <p:cNvPr id="439" name="Plot af to lister (x,y)"/>
          <p:cNvSpPr txBox="1">
            <a:spLocks noGrp="1"/>
          </p:cNvSpPr>
          <p:nvPr>
            <p:ph type="title"/>
          </p:nvPr>
        </p:nvSpPr>
        <p:spPr>
          <a:xfrm>
            <a:off x="418792" y="41283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t>Plot af to lister (x,y)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5ECDD40-79F1-65E2-814C-46026A0D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92" y="1102336"/>
            <a:ext cx="3588361" cy="353728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111EC76-AD6E-3DA5-66CE-F8076B6FC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708" y="1102336"/>
            <a:ext cx="3729667" cy="367732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FC8D538-A567-2D92-B24A-1BC881739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930" y="1102336"/>
            <a:ext cx="3729667" cy="3736142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5CDF21ED-B268-1AA1-4ACB-589090BCD8EC}"/>
              </a:ext>
            </a:extLst>
          </p:cNvPr>
          <p:cNvSpPr txBox="1"/>
          <p:nvPr/>
        </p:nvSpPr>
        <p:spPr>
          <a:xfrm>
            <a:off x="1268657" y="4903160"/>
            <a:ext cx="16256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Data evolution 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CA71C69-F1B6-41B9-93E3-B77148349329}"/>
              </a:ext>
            </a:extLst>
          </p:cNvPr>
          <p:cNvSpPr txBox="1"/>
          <p:nvPr/>
        </p:nvSpPr>
        <p:spPr>
          <a:xfrm>
            <a:off x="5083216" y="4903160"/>
            <a:ext cx="21526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a-DK" dirty="0"/>
              <a:t>Data </a:t>
            </a:r>
            <a:r>
              <a:rPr lang="da-DK" dirty="0" err="1"/>
              <a:t>measurement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1912ADD-91F5-B9E8-CBF9-9882425F3163}"/>
              </a:ext>
            </a:extLst>
          </p:cNvPr>
          <p:cNvSpPr txBox="1"/>
          <p:nvPr/>
        </p:nvSpPr>
        <p:spPr>
          <a:xfrm>
            <a:off x="9639300" y="4945800"/>
            <a:ext cx="1549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Data </a:t>
            </a: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statistics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4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ndas:"/>
          <p:cNvSpPr txBox="1"/>
          <p:nvPr/>
        </p:nvSpPr>
        <p:spPr>
          <a:xfrm>
            <a:off x="1510270" y="989752"/>
            <a:ext cx="9176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pandas:</a:t>
            </a:r>
          </a:p>
        </p:txBody>
      </p:sp>
      <p:sp>
        <p:nvSpPr>
          <p:cNvPr id="449" name="Plot af dataframe (example.csv)"/>
          <p:cNvSpPr txBox="1">
            <a:spLocks noGrp="1"/>
          </p:cNvSpPr>
          <p:nvPr>
            <p:ph type="title"/>
          </p:nvPr>
        </p:nvSpPr>
        <p:spPr>
          <a:xfrm>
            <a:off x="561694" y="37989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Plot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(example.csv)</a:t>
            </a:r>
          </a:p>
        </p:txBody>
      </p:sp>
      <p:sp>
        <p:nvSpPr>
          <p:cNvPr id="451" name="matplotlib"/>
          <p:cNvSpPr txBox="1"/>
          <p:nvPr/>
        </p:nvSpPr>
        <p:spPr>
          <a:xfrm>
            <a:off x="8952429" y="1053307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matplotlib</a:t>
            </a:r>
          </a:p>
        </p:txBody>
      </p:sp>
      <p:sp>
        <p:nvSpPr>
          <p:cNvPr id="452" name="Her bliver man nødt til at plotte alle graferne manuelt i samme plot"/>
          <p:cNvSpPr txBox="1"/>
          <p:nvPr/>
        </p:nvSpPr>
        <p:spPr>
          <a:xfrm>
            <a:off x="1006068" y="5551163"/>
            <a:ext cx="50891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Matplotlib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dataen</a:t>
            </a:r>
            <a:r>
              <a:rPr lang="en-US" dirty="0"/>
              <a:t>, her gives alle </a:t>
            </a:r>
            <a:r>
              <a:rPr lang="en-US" dirty="0" err="1"/>
              <a:t>linje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matrix, </a:t>
            </a:r>
            <a:r>
              <a:rPr lang="en-US" dirty="0" err="1"/>
              <a:t>kaldet</a:t>
            </a:r>
            <a:r>
              <a:rPr lang="en-US" dirty="0"/>
              <a:t> et ‘array’,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kollone</a:t>
            </a:r>
            <a:r>
              <a:rPr lang="en-US" dirty="0"/>
              <a:t> I </a:t>
            </a:r>
            <a:r>
              <a:rPr lang="en-US" dirty="0" err="1"/>
              <a:t>matrisen</a:t>
            </a:r>
            <a:r>
              <a:rPr lang="en-US" dirty="0"/>
              <a:t> </a:t>
            </a:r>
            <a:r>
              <a:rPr lang="en-US" dirty="0" err="1"/>
              <a:t>tages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individuelt</a:t>
            </a:r>
            <a:r>
              <a:rPr lang="en-US" dirty="0"/>
              <a:t> plot</a:t>
            </a:r>
            <a:endParaRPr dirty="0"/>
          </a:p>
        </p:txBody>
      </p:sp>
      <p:sp>
        <p:nvSpPr>
          <p:cNvPr id="454" name="seaborn:"/>
          <p:cNvSpPr txBox="1"/>
          <p:nvPr/>
        </p:nvSpPr>
        <p:spPr>
          <a:xfrm>
            <a:off x="5443456" y="1036000"/>
            <a:ext cx="993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seaborn: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EE6F4A7-D06D-C9CF-CC12-0A40D2600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0" y="1306837"/>
            <a:ext cx="3905837" cy="351056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63F63EA-B912-28DD-C8BE-6F5C67A6D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937" y="1329528"/>
            <a:ext cx="3931416" cy="348787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EFFCCE2-6416-4741-B35E-1705DDEFB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983" y="1485901"/>
            <a:ext cx="3779309" cy="376002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9B8A310-2903-F373-8FE2-119336EF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523" y="4892575"/>
            <a:ext cx="1415520" cy="19258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plots i matplotlib: hvis man gerne vil lave flere plots i et">
            <a:extLst>
              <a:ext uri="{FF2B5EF4-FFF2-40B4-BE49-F238E27FC236}">
                <a16:creationId xmlns:a16="http://schemas.microsoft.com/office/drawing/2014/main" id="{FE99D0BD-46BC-5316-83A5-76E0023D7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440" y="455168"/>
            <a:ext cx="11012487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da-DK" dirty="0"/>
              <a:t>arbejder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‘Grids’ for multi plots</a:t>
            </a:r>
            <a:endParaRPr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F13AFE6-BBAB-3EEF-C4DB-AE42CE0E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2022611"/>
            <a:ext cx="5572903" cy="480127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58770A8B-5DD3-B509-27AC-3E1734AEA434}"/>
              </a:ext>
            </a:extLst>
          </p:cNvPr>
          <p:cNvCxnSpPr>
            <a:cxnSpLocks/>
          </p:cNvCxnSpPr>
          <p:nvPr/>
        </p:nvCxnSpPr>
        <p:spPr>
          <a:xfrm>
            <a:off x="1828800" y="1855451"/>
            <a:ext cx="312821" cy="34891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674ABC8-58BC-287A-941C-043B26FC488E}"/>
              </a:ext>
            </a:extLst>
          </p:cNvPr>
          <p:cNvCxnSpPr>
            <a:cxnSpLocks/>
          </p:cNvCxnSpPr>
          <p:nvPr/>
        </p:nvCxnSpPr>
        <p:spPr>
          <a:xfrm flipH="1">
            <a:off x="2346158" y="1825540"/>
            <a:ext cx="252663" cy="378827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F33D192-7DE4-7779-00B2-581B1100BA16}"/>
              </a:ext>
            </a:extLst>
          </p:cNvPr>
          <p:cNvSpPr txBox="1"/>
          <p:nvPr/>
        </p:nvSpPr>
        <p:spPr>
          <a:xfrm>
            <a:off x="1179095" y="1576305"/>
            <a:ext cx="8843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R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ækker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E7A8757-FCC6-3004-E9FB-0290CEE60958}"/>
              </a:ext>
            </a:extLst>
          </p:cNvPr>
          <p:cNvSpPr txBox="1"/>
          <p:nvPr/>
        </p:nvSpPr>
        <p:spPr>
          <a:xfrm>
            <a:off x="2213811" y="1554273"/>
            <a:ext cx="12512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Koloner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E42BCB2-3752-5369-665D-738C59ADA16F}"/>
              </a:ext>
            </a:extLst>
          </p:cNvPr>
          <p:cNvCxnSpPr>
            <a:cxnSpLocks/>
          </p:cNvCxnSpPr>
          <p:nvPr/>
        </p:nvCxnSpPr>
        <p:spPr>
          <a:xfrm flipH="1">
            <a:off x="2875546" y="1397331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425CBB6-FFEF-546C-5B36-A10640DDE782}"/>
              </a:ext>
            </a:extLst>
          </p:cNvPr>
          <p:cNvCxnSpPr>
            <a:cxnSpLocks/>
          </p:cNvCxnSpPr>
          <p:nvPr/>
        </p:nvCxnSpPr>
        <p:spPr>
          <a:xfrm flipH="1">
            <a:off x="4559967" y="1945635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68555D2F-1FD2-08F2-7A00-45191AE822E7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1776573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E2D1C6DA-A60D-7A38-E937-2BF02B40A1BB}"/>
              </a:ext>
            </a:extLst>
          </p:cNvPr>
          <p:cNvCxnSpPr>
            <a:cxnSpLocks/>
          </p:cNvCxnSpPr>
          <p:nvPr/>
        </p:nvCxnSpPr>
        <p:spPr>
          <a:xfrm flipH="1">
            <a:off x="4150895" y="1945635"/>
            <a:ext cx="1431758" cy="36249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16265206-5ED3-2554-04F0-21A4B27C5840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36582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kstfelt 27">
            <a:extLst>
              <a:ext uri="{FF2B5EF4-FFF2-40B4-BE49-F238E27FC236}">
                <a16:creationId xmlns:a16="http://schemas.microsoft.com/office/drawing/2014/main" id="{9C2720E5-522C-8558-49B6-4B2357EA95CC}"/>
              </a:ext>
            </a:extLst>
          </p:cNvPr>
          <p:cNvSpPr txBox="1"/>
          <p:nvPr/>
        </p:nvSpPr>
        <p:spPr>
          <a:xfrm>
            <a:off x="3517732" y="1106233"/>
            <a:ext cx="760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Figure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98E35AD3-88D0-C8C7-7103-5EA07774F485}"/>
              </a:ext>
            </a:extLst>
          </p:cNvPr>
          <p:cNvSpPr txBox="1"/>
          <p:nvPr/>
        </p:nvSpPr>
        <p:spPr>
          <a:xfrm>
            <a:off x="5343524" y="1620303"/>
            <a:ext cx="6106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Axes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FE88AA0E-DB62-EC2C-28FE-3617D5B2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88" y="1053077"/>
            <a:ext cx="5611008" cy="5315692"/>
          </a:xfrm>
          <a:prstGeom prst="rect">
            <a:avLst/>
          </a:prstGeom>
        </p:spPr>
      </p:pic>
      <p:sp>
        <p:nvSpPr>
          <p:cNvPr id="32" name="Tekstfelt 31">
            <a:extLst>
              <a:ext uri="{FF2B5EF4-FFF2-40B4-BE49-F238E27FC236}">
                <a16:creationId xmlns:a16="http://schemas.microsoft.com/office/drawing/2014/main" id="{9DCA8075-1A47-713E-ED4E-DCF9EB94DD46}"/>
              </a:ext>
            </a:extLst>
          </p:cNvPr>
          <p:cNvSpPr txBox="1"/>
          <p:nvPr/>
        </p:nvSpPr>
        <p:spPr>
          <a:xfrm>
            <a:off x="6244388" y="6402832"/>
            <a:ext cx="56110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Figure.add_subplots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grid_rows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grid_col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axes_number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)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C74D350-A17D-F963-7D86-BE33D3B6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61" y="2204367"/>
            <a:ext cx="59245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456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plots i matplotlib: hvis man gerne vil lave flere plots i 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en-US" dirty="0" err="1"/>
              <a:t>arbejder</a:t>
            </a:r>
            <a:r>
              <a:rPr lang="en-US" dirty="0"/>
              <a:t> I ‘Grids’ for multi plots</a:t>
            </a:r>
            <a:endParaRPr dirty="0"/>
          </a:p>
        </p:txBody>
      </p:sp>
      <p:sp>
        <p:nvSpPr>
          <p:cNvPr id="45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56851" y="110141"/>
            <a:ext cx="144600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6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6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9521A48C-217B-757B-3951-9D9C2ADFC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0" y="1151382"/>
            <a:ext cx="4921053" cy="52950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F588482-DB14-DB05-88A6-F3CCD8A4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29" y="1485901"/>
            <a:ext cx="2434626" cy="81872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5A35BBB-B4D0-CA20-64F5-5A84C7916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207" y="1151382"/>
            <a:ext cx="5030694" cy="52950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Hvad har været galt med alle de plots vi har lavet indtil nu?"/>
          <p:cNvSpPr txBox="1">
            <a:spLocks noGrp="1"/>
          </p:cNvSpPr>
          <p:nvPr>
            <p:ph type="title"/>
          </p:nvPr>
        </p:nvSpPr>
        <p:spPr>
          <a:xfrm>
            <a:off x="502051" y="44279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Fix at plots g</a:t>
            </a:r>
            <a:r>
              <a:rPr lang="da-DK" dirty="0"/>
              <a:t>år ind over hinanden</a:t>
            </a:r>
            <a:endParaRPr dirty="0"/>
          </a:p>
        </p:txBody>
      </p:sp>
      <p:sp>
        <p:nvSpPr>
          <p:cNvPr id="46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472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73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D69E12-E1B5-544C-AD27-DB1616106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91959"/>
            <a:ext cx="5107363" cy="51308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C0FC1EA-10A7-F47E-7CCB-19B7FD67A08E}"/>
              </a:ext>
            </a:extLst>
          </p:cNvPr>
          <p:cNvSpPr txBox="1"/>
          <p:nvPr/>
        </p:nvSpPr>
        <p:spPr>
          <a:xfrm>
            <a:off x="5740091" y="1091959"/>
            <a:ext cx="352557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 err="1"/>
              <a:t>plt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.tight</a:t>
            </a:r>
            <a:r>
              <a:rPr lang="en-US" dirty="0"/>
              <a:t>_layout()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fig.tight_layout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</a:t>
            </a:r>
            <a:r>
              <a:rPr lang="da-DK" dirty="0"/>
              <a:t>ør akserne / subplotsende mindre for at fitte alle objekter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88777BB-4A24-8426-8578-90F6CFB23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96" y="2665327"/>
            <a:ext cx="3080182" cy="3950321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2132C00F-9CC1-EE8C-6F89-A6C2E2EED012}"/>
              </a:ext>
            </a:extLst>
          </p:cNvPr>
          <p:cNvSpPr txBox="1"/>
          <p:nvPr/>
        </p:nvSpPr>
        <p:spPr>
          <a:xfrm>
            <a:off x="9265664" y="2918726"/>
            <a:ext cx="2395899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Virker kun hvis figuren subplots baseret </a:t>
            </a:r>
            <a:r>
              <a:rPr lang="da-DK" dirty="0" err="1"/>
              <a:t>gird</a:t>
            </a:r>
            <a:r>
              <a:rPr lang="da-DK" dirty="0"/>
              <a:t> koloner går op i hinanden 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Hvad er et godt plo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Hvad er et godt plot?</a:t>
            </a:r>
          </a:p>
        </p:txBody>
      </p:sp>
      <p:sp>
        <p:nvSpPr>
          <p:cNvPr id="479" name="Det rigtige type plot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 rigtige type plot!</a:t>
            </a:r>
          </a:p>
          <a:p>
            <a:r>
              <a:t>Størrelse på plottet</a:t>
            </a:r>
          </a:p>
          <a:p>
            <a:r>
              <a:t>x,y labels</a:t>
            </a:r>
          </a:p>
          <a:p>
            <a:r>
              <a:t>x,y range</a:t>
            </a:r>
          </a:p>
          <a:p>
            <a:r>
              <a:t>Titel</a:t>
            </a:r>
          </a:p>
          <a:p>
            <a:r>
              <a:t>Gode farver</a:t>
            </a:r>
          </a:p>
          <a:p>
            <a:r>
              <a:t>Skriftstørrelse</a:t>
            </a:r>
          </a:p>
          <a:p>
            <a:r>
              <a:t>Less is more!!!!</a:t>
            </a:r>
          </a:p>
        </p:txBody>
      </p:sp>
      <p:sp>
        <p:nvSpPr>
          <p:cNvPr id="48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48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8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Screenshot 2023-11-20 at 1.16.05 PM.png" descr="Screenshot 2023-11-20 at 1.16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73" y="3984185"/>
            <a:ext cx="3630271" cy="269696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eaborn"/>
          <p:cNvSpPr txBox="1"/>
          <p:nvPr/>
        </p:nvSpPr>
        <p:spPr>
          <a:xfrm>
            <a:off x="9807363" y="3613344"/>
            <a:ext cx="9684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Seaborn</a:t>
            </a:r>
          </a:p>
        </p:txBody>
      </p:sp>
      <p:pic>
        <p:nvPicPr>
          <p:cNvPr id="485" name="Screenshot 2023-11-20 at 1.16.40 PM.png" descr="Screenshot 2023-11-20 at 1.16.40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190" y="908650"/>
            <a:ext cx="5816951" cy="233385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atplotlib"/>
          <p:cNvSpPr txBox="1"/>
          <p:nvPr/>
        </p:nvSpPr>
        <p:spPr>
          <a:xfrm>
            <a:off x="6985596" y="559679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matplotlib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av dit plot præcis som du vil have d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Lav dit plot præcis som du vil have det!</a:t>
            </a:r>
          </a:p>
        </p:txBody>
      </p:sp>
      <p:sp>
        <p:nvSpPr>
          <p:cNvPr id="49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49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9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fig.tight_layout() sørger for at plotsne ikke sidder oven i hinanden…"/>
          <p:cNvSpPr txBox="1"/>
          <p:nvPr/>
        </p:nvSpPr>
        <p:spPr>
          <a:xfrm>
            <a:off x="333118" y="5283751"/>
            <a:ext cx="6673601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fig.tight_layout() sørger for at plotsne ikke sidder oven i hinanden</a:t>
            </a:r>
          </a:p>
          <a:p>
            <a:endParaRPr/>
          </a:p>
          <a:p>
            <a:r>
              <a:t>fig.savefig(“path”+”.pdf”)</a:t>
            </a:r>
          </a:p>
          <a:p>
            <a:endParaRPr/>
          </a:p>
          <a:p>
            <a:r>
              <a:t>Forskel på barplot og histogram?</a:t>
            </a:r>
          </a:p>
        </p:txBody>
      </p:sp>
      <p:pic>
        <p:nvPicPr>
          <p:cNvPr id="49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63" y="1507397"/>
            <a:ext cx="4598421" cy="459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3-11-20 at 2.14.31 PM.png" descr="Screenshot 2023-11-20 at 2.14.31 PM.png"/>
          <p:cNvPicPr>
            <a:picLocks noChangeAspect="1"/>
          </p:cNvPicPr>
          <p:nvPr/>
        </p:nvPicPr>
        <p:blipFill>
          <a:blip r:embed="rId6"/>
          <a:srcRect r="5077"/>
          <a:stretch>
            <a:fillRect/>
          </a:stretch>
        </p:blipFill>
        <p:spPr>
          <a:xfrm>
            <a:off x="240197" y="1241944"/>
            <a:ext cx="6714695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tørrelse på plottet betyder sindssygt meg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Størrelse på plottet betyder sindssygt meget!</a:t>
            </a:r>
          </a:p>
        </p:txBody>
      </p:sp>
      <p:sp>
        <p:nvSpPr>
          <p:cNvPr id="50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50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0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23" y="1276864"/>
            <a:ext cx="2531259" cy="251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3-11-20 at 2.18.34 PM.png" descr="Screenshot 2023-11-20 at 2.18.34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09" y="4567701"/>
            <a:ext cx="47879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Screenshot 2023-11-20 at 2.18.47 PM.png" descr="Screenshot 2023-11-20 at 2.18.4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21" y="1429786"/>
            <a:ext cx="4406193" cy="76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Screenshot 2023-11-20 at 2.19.01 PM.png" descr="Screenshot 2023-11-20 at 2.19.01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47" y="2821073"/>
            <a:ext cx="479304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774" y="4002738"/>
            <a:ext cx="2702672" cy="279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Lav plottet i den størrelse i skal bruge det og stræk ikke i det efterfølgende!!!"/>
          <p:cNvSpPr txBox="1"/>
          <p:nvPr/>
        </p:nvSpPr>
        <p:spPr>
          <a:xfrm>
            <a:off x="9609061" y="3306706"/>
            <a:ext cx="2088209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Lav plottet i den størrelse i skal bruge det og stræk ikke i det efterfølgende!!!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7D835-6E9A-2F1B-CB71-2B5F5071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8"/>
          </a:xfrm>
        </p:spPr>
        <p:txBody>
          <a:bodyPr>
            <a:normAutofit/>
          </a:bodyPr>
          <a:lstStyle/>
          <a:p>
            <a:r>
              <a:rPr lang="da-DK" dirty="0"/>
              <a:t>Debugging 101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21B9747-0AD4-BC9A-06E6-CB2B57F2D6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6846" y="1394494"/>
            <a:ext cx="4981074" cy="4675188"/>
          </a:xfrm>
        </p:spPr>
        <p:txBody>
          <a:bodyPr>
            <a:normAutofit/>
          </a:bodyPr>
          <a:lstStyle/>
          <a:p>
            <a:r>
              <a:rPr lang="da-DK" dirty="0"/>
              <a:t>How to google</a:t>
            </a:r>
          </a:p>
          <a:p>
            <a:pPr lvl="1"/>
            <a:r>
              <a:rPr lang="da-DK" dirty="0"/>
              <a:t>Engelsk, præcist, nævnt kode sprog, </a:t>
            </a:r>
            <a:r>
              <a:rPr lang="da-DK" dirty="0" err="1"/>
              <a:t>evnt</a:t>
            </a:r>
            <a:r>
              <a:rPr lang="da-DK" dirty="0"/>
              <a:t> pakke man bruger og en forkortet version a problemet</a:t>
            </a:r>
          </a:p>
          <a:p>
            <a:pPr lvl="1"/>
            <a:r>
              <a:rPr lang="da-DK" dirty="0"/>
              <a:t>”How to join </a:t>
            </a:r>
            <a:r>
              <a:rPr lang="da-DK" dirty="0" err="1"/>
              <a:t>two</a:t>
            </a:r>
            <a:r>
              <a:rPr lang="da-DK" dirty="0"/>
              <a:t> dataframes with pandas in </a:t>
            </a:r>
            <a:r>
              <a:rPr lang="da-DK" dirty="0" err="1"/>
              <a:t>python</a:t>
            </a:r>
            <a:r>
              <a:rPr lang="da-DK" dirty="0"/>
              <a:t>”</a:t>
            </a:r>
          </a:p>
          <a:p>
            <a:pPr lvl="1"/>
            <a:r>
              <a:rPr lang="da-DK" dirty="0"/>
              <a:t>” Find </a:t>
            </a:r>
            <a:r>
              <a:rPr lang="da-DK" dirty="0" err="1"/>
              <a:t>nan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in pandas dataframe”</a:t>
            </a:r>
          </a:p>
          <a:p>
            <a:r>
              <a:rPr lang="da-DK" dirty="0" err="1"/>
              <a:t>Rubberduck</a:t>
            </a:r>
            <a:r>
              <a:rPr lang="da-DK" dirty="0"/>
              <a:t> metoden</a:t>
            </a:r>
          </a:p>
          <a:p>
            <a:r>
              <a:rPr lang="da-DK" dirty="0" err="1"/>
              <a:t>ChatGPT</a:t>
            </a:r>
            <a:r>
              <a:rPr lang="da-DK" dirty="0"/>
              <a:t>, med måde</a:t>
            </a:r>
          </a:p>
          <a:p>
            <a:endParaRPr lang="en-DK" dirty="0"/>
          </a:p>
        </p:txBody>
      </p:sp>
      <p:sp>
        <p:nvSpPr>
          <p:cNvPr id="4" name="AutoShape 2" descr="A cartoonish and playful illustration of the rubber duck debugging method. The scene features a friendly, animated rubber duck sitting on a desk next to a laptop. A programmer is leaning in, talking to the duck, and the desk is cluttered with books, coffee, and sticky notes, creating a cozy debugging workspace. The overall tone is cheerful and humorous, emphasizing the simplicity and charm of the rubber duck debugging method. No text or speech bubbles in the image.">
            <a:extLst>
              <a:ext uri="{FF2B5EF4-FFF2-40B4-BE49-F238E27FC236}">
                <a16:creationId xmlns:a16="http://schemas.microsoft.com/office/drawing/2014/main" id="{8D643714-A9F9-2333-0EBE-BC94871BA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43154487-0524-941B-5AD2-450667F1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201" y="386451"/>
            <a:ext cx="1647016" cy="3593488"/>
          </a:xfrm>
          <a:prstGeom prst="rect">
            <a:avLst/>
          </a:prstGeom>
        </p:spPr>
      </p:pic>
      <p:pic>
        <p:nvPicPr>
          <p:cNvPr id="13" name="Billede 12" descr="Et billede, der indeholder tekst, tegneserie, skærmbillede, legetøj&#10;&#10;Automatisk genereret beskrivelse">
            <a:extLst>
              <a:ext uri="{FF2B5EF4-FFF2-40B4-BE49-F238E27FC236}">
                <a16:creationId xmlns:a16="http://schemas.microsoft.com/office/drawing/2014/main" id="{F24F71D7-3E2F-085E-9D5F-BE04F54F9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46" y="620712"/>
            <a:ext cx="3271017" cy="3271017"/>
          </a:xfrm>
          <a:prstGeom prst="rect">
            <a:avLst/>
          </a:prstGeom>
        </p:spPr>
      </p:pic>
      <p:pic>
        <p:nvPicPr>
          <p:cNvPr id="7" name="Billede 6" descr="Et billede, der indeholder computer, tegneserie, bærbar, indendørs&#10;&#10;Automatisk genereret beskrivelse">
            <a:extLst>
              <a:ext uri="{FF2B5EF4-FFF2-40B4-BE49-F238E27FC236}">
                <a16:creationId xmlns:a16="http://schemas.microsoft.com/office/drawing/2014/main" id="{CA83EF9E-8C67-BB1B-344B-B1C035358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0" r="3" b="3"/>
          <a:stretch/>
        </p:blipFill>
        <p:spPr>
          <a:xfrm>
            <a:off x="7547999" y="3429000"/>
            <a:ext cx="3838064" cy="3349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29900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5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51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1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Åben dokumentationen for pd.read_csv() og matplotlib og læs dem og dan jer et overblik over hvad man kan gøre og med hvilke kommandoer…"/>
          <p:cNvSpPr txBox="1"/>
          <p:nvPr/>
        </p:nvSpPr>
        <p:spPr>
          <a:xfrm>
            <a:off x="539028" y="1522378"/>
            <a:ext cx="11113945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1500"/>
            </a:pPr>
            <a:r>
              <a:rPr lang="da-DK" noProof="0" dirty="0"/>
              <a:t>Åben dokumentationen for </a:t>
            </a:r>
            <a:r>
              <a:rPr lang="da-DK" noProof="0" dirty="0" err="1"/>
              <a:t>pd.read_csv</a:t>
            </a:r>
            <a:r>
              <a:rPr lang="da-DK" noProof="0" dirty="0"/>
              <a:t>() og </a:t>
            </a:r>
            <a:r>
              <a:rPr lang="da-DK" noProof="0" dirty="0" err="1"/>
              <a:t>matplotlib</a:t>
            </a:r>
            <a:r>
              <a:rPr lang="da-DK" noProof="0" dirty="0"/>
              <a:t> og læs dem og dan jer et overblik over hvad man kan gøre og med hvilke kommandoer</a:t>
            </a:r>
          </a:p>
          <a:p>
            <a:pPr marL="240631" indent="-240631">
              <a:buSzPct val="100000"/>
              <a:buAutoNum type="arabicPeriod"/>
              <a:defRPr sz="1500"/>
            </a:pPr>
            <a:endParaRPr lang="da-DK" noProof="0" dirty="0"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rPr lang="da-DK" noProof="0" dirty="0"/>
              <a:t>Åben </a:t>
            </a:r>
            <a:r>
              <a:rPr lang="da-DK" noProof="0" dirty="0" err="1"/>
              <a:t>python</a:t>
            </a:r>
            <a:r>
              <a:rPr lang="da-DK" noProof="0" dirty="0"/>
              <a:t>, load in example.csv, forstå datastrukturen og plot det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b="1" noProof="0" dirty="0"/>
              <a:t>Lav et plot bestående af 4 subplots </a:t>
            </a:r>
            <a:r>
              <a:rPr lang="da-DK" noProof="0" dirty="0"/>
              <a:t>der hver viser et plot over hhv. sex, age, </a:t>
            </a:r>
            <a:r>
              <a:rPr lang="da-DK" noProof="0" dirty="0" err="1"/>
              <a:t>height</a:t>
            </a:r>
            <a:r>
              <a:rPr lang="da-DK" noProof="0" dirty="0"/>
              <a:t> og </a:t>
            </a:r>
            <a:r>
              <a:rPr lang="da-DK" noProof="0" dirty="0" err="1"/>
              <a:t>weight</a:t>
            </a:r>
            <a:r>
              <a:rPr lang="da-DK" noProof="0" dirty="0"/>
              <a:t>. Husk labels på akser, titel, </a:t>
            </a:r>
            <a:r>
              <a:rPr lang="da-DK" noProof="0" dirty="0" err="1"/>
              <a:t>legend</a:t>
            </a:r>
            <a:r>
              <a:rPr lang="da-DK" noProof="0" dirty="0"/>
              <a:t>. </a:t>
            </a:r>
            <a:r>
              <a:rPr lang="da-DK" b="1" noProof="0" dirty="0"/>
              <a:t>Hvert plot skal have forskellige farver</a:t>
            </a:r>
            <a:r>
              <a:rPr lang="da-DK" noProof="0" dirty="0"/>
              <a:t>.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Lav nu det samme plot, men hvor du plotter det som histogram. Hvad er forskellen? </a:t>
            </a:r>
            <a:br>
              <a:rPr lang="da-DK" noProof="0" dirty="0"/>
            </a:br>
            <a:r>
              <a:rPr lang="da-DK" noProof="0" dirty="0"/>
              <a:t>Hvad betyder bin </a:t>
            </a:r>
            <a:r>
              <a:rPr lang="da-DK" noProof="0" dirty="0" err="1"/>
              <a:t>width</a:t>
            </a:r>
            <a:r>
              <a:rPr lang="da-DK" noProof="0" dirty="0"/>
              <a:t> for plottet? Find de </a:t>
            </a:r>
            <a:r>
              <a:rPr lang="da-DK" noProof="0" dirty="0" err="1"/>
              <a:t>settings</a:t>
            </a:r>
            <a:r>
              <a:rPr lang="da-DK" noProof="0" dirty="0"/>
              <a:t> der passer bedst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Lav et eller flere plot(s) der viser om der er en sammenhæng mellem en eller flere af de fire faktorer (sex, age, </a:t>
            </a:r>
            <a:r>
              <a:rPr lang="da-DK" noProof="0" dirty="0" err="1"/>
              <a:t>height</a:t>
            </a:r>
            <a:r>
              <a:rPr lang="da-DK" noProof="0" dirty="0"/>
              <a:t>, </a:t>
            </a:r>
            <a:r>
              <a:rPr lang="da-DK" noProof="0" dirty="0" err="1"/>
              <a:t>weight</a:t>
            </a:r>
            <a:r>
              <a:rPr lang="da-DK" noProof="0" dirty="0"/>
              <a:t>). </a:t>
            </a:r>
            <a:br>
              <a:rPr lang="da-DK" noProof="0" dirty="0"/>
            </a:br>
            <a:endParaRPr lang="da-DK" noProof="0" dirty="0"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rPr lang="da-DK" noProof="0" dirty="0"/>
              <a:t>Load example_1.csv ind i </a:t>
            </a:r>
            <a:r>
              <a:rPr lang="da-DK" noProof="0" dirty="0" err="1"/>
              <a:t>pd.dataframe</a:t>
            </a:r>
            <a:endParaRPr lang="da-DK" noProof="0" dirty="0"/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Hvad er problemet nu? Hvordan løser man det i </a:t>
            </a:r>
            <a:r>
              <a:rPr lang="da-DK" noProof="0" dirty="0" err="1"/>
              <a:t>python</a:t>
            </a:r>
            <a:r>
              <a:rPr lang="da-DK" noProof="0" dirty="0"/>
              <a:t>, så datafilen ligner den i opgave 1?</a:t>
            </a:r>
          </a:p>
          <a:p>
            <a:pPr>
              <a:defRPr sz="1500"/>
            </a:pPr>
            <a:endParaRPr lang="da-DK" noProof="0" dirty="0"/>
          </a:p>
          <a:p>
            <a:pPr marL="240631" indent="-240631">
              <a:buSzPct val="100000"/>
              <a:buAutoNum type="arabicPeriod" startAt="5"/>
              <a:defRPr sz="1500"/>
            </a:pPr>
            <a:r>
              <a:rPr lang="da-DK" noProof="0" dirty="0"/>
              <a:t>Load test_data2.csv ind i </a:t>
            </a:r>
            <a:r>
              <a:rPr lang="da-DK" noProof="0" dirty="0" err="1"/>
              <a:t>pd.dataframe</a:t>
            </a:r>
            <a:endParaRPr lang="da-DK" noProof="0" dirty="0"/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Ændre på kolonne navnene så de nu hedder D, E og F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Lav et pænt plot (enkelt eller subplots) der viser </a:t>
            </a:r>
            <a:r>
              <a:rPr lang="da-DK" noProof="0" dirty="0" err="1"/>
              <a:t>dataen</a:t>
            </a:r>
            <a:r>
              <a:rPr lang="da-DK" noProof="0" dirty="0"/>
              <a:t> i filen. Hvordan ville i vise det her datasæt i en artikel?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rPr lang="da-DK" noProof="0" dirty="0"/>
              <a:t>Plot alle 3 kolonner (A, B og C) i samme plot på en måde så man kan se alt </a:t>
            </a:r>
            <a:r>
              <a:rPr lang="da-DK" noProof="0" dirty="0" err="1"/>
              <a:t>dataen</a:t>
            </a:r>
            <a:r>
              <a:rPr lang="da-DK" noProof="0" dirty="0"/>
              <a:t> samlet</a:t>
            </a:r>
          </a:p>
          <a:p>
            <a:pPr>
              <a:defRPr sz="1500"/>
            </a:pPr>
            <a:endParaRPr lang="da-DK" noProof="0" dirty="0"/>
          </a:p>
          <a:p>
            <a:pPr marL="240631" indent="-240631">
              <a:buSzPct val="100000"/>
              <a:buAutoNum type="arabicPeriod" startAt="6"/>
              <a:defRPr sz="1500"/>
            </a:pPr>
            <a:r>
              <a:rPr lang="da-DK" noProof="0" dirty="0"/>
              <a:t>Prøv med jeres eget data!</a:t>
            </a:r>
          </a:p>
        </p:txBody>
      </p:sp>
      <p:sp>
        <p:nvSpPr>
          <p:cNvPr id="521" name="Husk at gem alle plotsne!"/>
          <p:cNvSpPr txBox="1"/>
          <p:nvPr/>
        </p:nvSpPr>
        <p:spPr>
          <a:xfrm>
            <a:off x="6320195" y="821613"/>
            <a:ext cx="2670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Husk at gem alle plotsne!</a:t>
            </a:r>
          </a:p>
        </p:txBody>
      </p:sp>
      <p:sp>
        <p:nvSpPr>
          <p:cNvPr id="522" name="Det er en rigtig god idé at lave en skabelon til at plotte så i nemt har koden til at gøre det igen :-)"/>
          <p:cNvSpPr txBox="1"/>
          <p:nvPr/>
        </p:nvSpPr>
        <p:spPr>
          <a:xfrm>
            <a:off x="1163621" y="6390693"/>
            <a:ext cx="986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Det er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rigtig</a:t>
            </a:r>
            <a:r>
              <a:rPr dirty="0"/>
              <a:t> god </a:t>
            </a:r>
            <a:r>
              <a:rPr dirty="0" err="1"/>
              <a:t>idé</a:t>
            </a:r>
            <a:r>
              <a:rPr dirty="0"/>
              <a:t> at lave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skabelon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at </a:t>
            </a:r>
            <a:r>
              <a:rPr dirty="0" err="1"/>
              <a:t>plotte</a:t>
            </a:r>
            <a:r>
              <a:rPr dirty="0"/>
              <a:t> </a:t>
            </a:r>
            <a:r>
              <a:rPr dirty="0" err="1"/>
              <a:t>så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nemt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koden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at </a:t>
            </a:r>
            <a:r>
              <a:rPr dirty="0" err="1"/>
              <a:t>gøre</a:t>
            </a:r>
            <a:r>
              <a:rPr dirty="0"/>
              <a:t> det </a:t>
            </a:r>
            <a:r>
              <a:rPr dirty="0" err="1"/>
              <a:t>igen</a:t>
            </a:r>
            <a:r>
              <a:rPr dirty="0"/>
              <a:t> :-)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genda"/>
          <p:cNvSpPr txBox="1">
            <a:spLocks noGrp="1"/>
          </p:cNvSpPr>
          <p:nvPr>
            <p:ph type="title"/>
          </p:nvPr>
        </p:nvSpPr>
        <p:spPr>
          <a:xfrm>
            <a:off x="588962" y="84866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57" name="Hvordan loader man et datasæt ind i python?…"/>
          <p:cNvSpPr txBox="1">
            <a:spLocks noGrp="1"/>
          </p:cNvSpPr>
          <p:nvPr>
            <p:ph type="body" idx="1"/>
          </p:nvPr>
        </p:nvSpPr>
        <p:spPr>
          <a:xfrm>
            <a:off x="588962" y="1868195"/>
            <a:ext cx="11012490" cy="365494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Hvordan</a:t>
            </a:r>
            <a:r>
              <a:rPr dirty="0"/>
              <a:t> loader man et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python?</a:t>
            </a:r>
          </a:p>
          <a:p>
            <a:r>
              <a:rPr dirty="0" err="1"/>
              <a:t>Hvordan</a:t>
            </a:r>
            <a:r>
              <a:rPr dirty="0"/>
              <a:t> </a:t>
            </a:r>
            <a:r>
              <a:rPr dirty="0" err="1"/>
              <a:t>forstår</a:t>
            </a:r>
            <a:r>
              <a:rPr dirty="0"/>
              <a:t>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 err="1"/>
              <a:t>Hvordan</a:t>
            </a:r>
            <a:r>
              <a:rPr dirty="0"/>
              <a:t> plotter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/>
              <a:t>Gode plots</a:t>
            </a:r>
          </a:p>
        </p:txBody>
      </p:sp>
      <p:sp>
        <p:nvSpPr>
          <p:cNvPr id="35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Hatzakis</a:t>
            </a:r>
            <a:r>
              <a:rPr dirty="0"/>
              <a:t> Lab</a:t>
            </a:r>
          </a:p>
        </p:txBody>
      </p:sp>
      <p:pic>
        <p:nvPicPr>
          <p:cNvPr id="3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Mange måder at loade datasæt ind på (numpy, pandas etc)…"/>
          <p:cNvSpPr txBox="1"/>
          <p:nvPr/>
        </p:nvSpPr>
        <p:spPr>
          <a:xfrm>
            <a:off x="588962" y="5723127"/>
            <a:ext cx="11012490" cy="920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/>
              <a:t>Mange </a:t>
            </a:r>
            <a:r>
              <a:rPr dirty="0" err="1"/>
              <a:t>måder</a:t>
            </a:r>
            <a:r>
              <a:rPr dirty="0"/>
              <a:t> at </a:t>
            </a:r>
            <a:r>
              <a:rPr dirty="0" err="1"/>
              <a:t>loade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(</a:t>
            </a:r>
            <a:r>
              <a:rPr dirty="0" err="1"/>
              <a:t>numpy</a:t>
            </a:r>
            <a:r>
              <a:rPr dirty="0"/>
              <a:t>, pandas </a:t>
            </a:r>
            <a:r>
              <a:rPr dirty="0" err="1"/>
              <a:t>etc</a:t>
            </a:r>
            <a:r>
              <a:rPr dirty="0"/>
              <a:t>)</a:t>
            </a:r>
          </a:p>
          <a:p>
            <a:pPr>
              <a:spcBef>
                <a:spcPts val="1000"/>
              </a:spcBef>
              <a:defRPr sz="2400" spc="60"/>
            </a:pP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/>
              </a:rPr>
              <a:t>https://pandas.pydata.org/docs/getting_started/index.html</a:t>
            </a: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</p:txBody>
      </p:sp>
      <p:pic>
        <p:nvPicPr>
          <p:cNvPr id="362" name="Screenshot 2023-11-20 at 8.33.58 AM.png" descr="Screenshot 2023-11-20 at 8.33.5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649" y="3429000"/>
            <a:ext cx="3246047" cy="125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1" animBg="1" advAuto="0"/>
      <p:bldP spid="362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AB511-A926-4E95-B50E-C6E9E88F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Github</a:t>
            </a:r>
            <a:r>
              <a:rPr lang="da-DK" dirty="0"/>
              <a:t> Pro </a:t>
            </a:r>
            <a:r>
              <a:rPr lang="en-US" dirty="0"/>
              <a:t>– Gratis for </a:t>
            </a:r>
            <a:r>
              <a:rPr lang="en-US" dirty="0" err="1"/>
              <a:t>studerende</a:t>
            </a:r>
            <a:endParaRPr lang="en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373D222-788A-7682-2499-40D5C72633C8}"/>
              </a:ext>
            </a:extLst>
          </p:cNvPr>
          <p:cNvSpPr txBox="1"/>
          <p:nvPr/>
        </p:nvSpPr>
        <p:spPr>
          <a:xfrm>
            <a:off x="527050" y="1301235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DK" dirty="0">
                <a:hlinkClick r:id="rId2"/>
              </a:rPr>
              <a:t>https://github.com/education</a:t>
            </a:r>
            <a:r>
              <a:rPr lang="en-US" dirty="0"/>
              <a:t> </a:t>
            </a:r>
            <a:endParaRPr lang="en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D8D769F-9151-396F-D26C-CCD7A3897133}"/>
              </a:ext>
            </a:extLst>
          </p:cNvPr>
          <p:cNvSpPr txBox="1"/>
          <p:nvPr/>
        </p:nvSpPr>
        <p:spPr>
          <a:xfrm>
            <a:off x="635000" y="1885950"/>
            <a:ext cx="385445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Bevis du er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studerende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og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f</a:t>
            </a: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å mange features i VS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-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code</a:t>
            </a: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og GitHub 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F69C88A-5F5F-6E9C-269C-D90ED3D6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51" y="3206217"/>
            <a:ext cx="4933572" cy="303106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48984F4-0F7C-4DE3-892E-4E06E670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722" y="2709600"/>
            <a:ext cx="2524477" cy="376290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15ED627-54E3-7461-9842-F8E0A0F53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55" y="1675642"/>
            <a:ext cx="6891845" cy="5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48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387E-EF82-0934-4077-726A21BE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Links til gode pakker</a:t>
            </a:r>
            <a:endParaRPr lang="en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DA6C090-6F34-539F-2341-BA67E2FDE67A}"/>
              </a:ext>
            </a:extLst>
          </p:cNvPr>
          <p:cNvSpPr txBox="1"/>
          <p:nvPr/>
        </p:nvSpPr>
        <p:spPr>
          <a:xfrm>
            <a:off x="588964" y="1349829"/>
            <a:ext cx="10572521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2"/>
              </a:rPr>
              <a:t>https://pandas.pydata.org/docs/index.html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Pandas for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indl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æsning</a:t>
            </a: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og behandling af dataframes</a:t>
            </a: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3"/>
              </a:rPr>
              <a:t>https://www.python-graph-gallery.com/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Pl</a:t>
            </a:r>
            <a:r>
              <a:rPr lang="en-US" dirty="0"/>
              <a:t>otting graph gallery + example </a:t>
            </a:r>
            <a:r>
              <a:rPr lang="en-US" dirty="0" err="1"/>
              <a:t>kode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4"/>
              </a:rPr>
              <a:t>https://seaborn.pydata.org/</a:t>
            </a:r>
            <a:r>
              <a:rPr lang="en-US" dirty="0"/>
              <a:t> : Seaborn for easy plotting tool, </a:t>
            </a:r>
            <a:r>
              <a:rPr lang="en-US" dirty="0" err="1"/>
              <a:t>givet</a:t>
            </a:r>
            <a:r>
              <a:rPr lang="en-US" dirty="0"/>
              <a:t> man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5"/>
              </a:rPr>
              <a:t>https://matplotlib.org/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Basis plotting tool, alt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kan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laves,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hvis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man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gider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at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kode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det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6"/>
              </a:rPr>
              <a:t>https://matplotlib.org/cheatsheets/handout-intermediate.pdf</a:t>
            </a:r>
            <a:r>
              <a:rPr lang="en-US" dirty="0"/>
              <a:t> </a:t>
            </a:r>
            <a:r>
              <a:rPr lang="en-US" dirty="0" err="1"/>
              <a:t>Cheatsheet</a:t>
            </a:r>
            <a:r>
              <a:rPr lang="en-US" dirty="0"/>
              <a:t> for Matplotlib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7"/>
              </a:rPr>
              <a:t>https://scipy.org/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Data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analyse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og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statestik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tool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8"/>
              </a:rPr>
              <a:t>https://claude.ai/login?returnTo=%2F%3F</a:t>
            </a:r>
            <a:r>
              <a:rPr lang="en-US" dirty="0"/>
              <a:t> : ChatGPT, men (normal) performer </a:t>
            </a:r>
            <a:r>
              <a:rPr lang="en-US" dirty="0" err="1"/>
              <a:t>bedre</a:t>
            </a:r>
            <a:r>
              <a:rPr lang="en-US" dirty="0"/>
              <a:t> I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problemer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07871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891DD-5DEB-4F9F-E237-FBDE1CA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610E720-021C-91BB-7EAE-489DF58AB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Jeg kan ikke nå at vise alt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 err="1"/>
              <a:t>ChatGPT</a:t>
            </a:r>
            <a:r>
              <a:rPr lang="da-DK" dirty="0"/>
              <a:t>, Claude, etc. Er din bedste ven</a:t>
            </a:r>
          </a:p>
          <a:p>
            <a:r>
              <a:rPr lang="da-DK" dirty="0"/>
              <a:t>Bliv god til at google!</a:t>
            </a:r>
          </a:p>
          <a:p>
            <a:r>
              <a:rPr lang="da-DK" dirty="0"/>
              <a:t>Alt du ser i dag er kun overfladen, og alle ting kan gøre meget mere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/>
              <a:t>Det er svært, hyg jer med det, stress låser jer fast på de mest simple problemer</a:t>
            </a:r>
          </a:p>
        </p:txBody>
      </p:sp>
    </p:spTree>
    <p:extLst>
      <p:ext uri="{BB962C8B-B14F-4D97-AF65-F5344CB8AC3E}">
        <p14:creationId xmlns:p14="http://schemas.microsoft.com/office/powerpoint/2010/main" val="10649173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Hvad er pandas?"/>
          <p:cNvSpPr txBox="1">
            <a:spLocks noGrp="1"/>
          </p:cNvSpPr>
          <p:nvPr>
            <p:ph type="title"/>
          </p:nvPr>
        </p:nvSpPr>
        <p:spPr>
          <a:xfrm>
            <a:off x="945455" y="669626"/>
            <a:ext cx="3489552" cy="86518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Hvad</a:t>
            </a:r>
            <a:r>
              <a:rPr dirty="0"/>
              <a:t> er pandas?</a:t>
            </a:r>
          </a:p>
        </p:txBody>
      </p:sp>
      <p:sp>
        <p:nvSpPr>
          <p:cNvPr id="36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7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7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 descr="Et billede, der indeholder møbel, tekst, tegneserie, computer&#10;&#10;Automatisk genereret beskrivelse">
            <a:extLst>
              <a:ext uri="{FF2B5EF4-FFF2-40B4-BE49-F238E27FC236}">
                <a16:creationId xmlns:a16="http://schemas.microsoft.com/office/drawing/2014/main" id="{96B25CA6-4B01-C148-F01B-8E1759423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57"/>
            <a:ext cx="5972516" cy="5972516"/>
          </a:xfrm>
          <a:prstGeom prst="rect">
            <a:avLst/>
          </a:prstGeom>
        </p:spPr>
      </p:pic>
      <p:sp>
        <p:nvSpPr>
          <p:cNvPr id="372" name="Open source data analyse værktøj til python…"/>
          <p:cNvSpPr txBox="1"/>
          <p:nvPr/>
        </p:nvSpPr>
        <p:spPr>
          <a:xfrm>
            <a:off x="655169" y="1771425"/>
            <a:ext cx="5816164" cy="2567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Er </a:t>
            </a:r>
            <a:r>
              <a:rPr dirty="0" err="1"/>
              <a:t>godt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data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tabeller</a:t>
            </a:r>
            <a:r>
              <a:rPr dirty="0"/>
              <a:t> (row, column)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kaldes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“</a:t>
            </a:r>
            <a:r>
              <a:rPr dirty="0" err="1"/>
              <a:t>dataframe</a:t>
            </a:r>
            <a:r>
              <a:rPr dirty="0"/>
              <a:t>”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importeres</a:t>
            </a:r>
            <a:r>
              <a:rPr dirty="0"/>
              <a:t> (read_*)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eksporteres</a:t>
            </a:r>
            <a:r>
              <a:rPr dirty="0"/>
              <a:t> (to_*)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også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</a:t>
            </a:r>
            <a:r>
              <a:rPr dirty="0" err="1"/>
              <a:t>vha</a:t>
            </a:r>
            <a:r>
              <a:rPr dirty="0"/>
              <a:t>. pandas</a:t>
            </a:r>
          </a:p>
        </p:txBody>
      </p:sp>
      <p:pic>
        <p:nvPicPr>
          <p:cNvPr id="373" name="Screenshot 2023-11-20 at 8.26.19 AM.png" descr="Screenshot 2023-11-20 at 8.26.19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33" y="4526378"/>
            <a:ext cx="5441949" cy="1634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7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8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Hvordan loader man et datasæt ind i pytho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loader man et datasæt ind i python?</a:t>
            </a:r>
          </a:p>
        </p:txBody>
      </p:sp>
      <p:sp>
        <p:nvSpPr>
          <p:cNvPr id="382" name="Indlæse data med pd.read_* som en dataframe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Indlæse</a:t>
            </a:r>
            <a:r>
              <a:rPr dirty="0"/>
              <a:t> data med </a:t>
            </a:r>
            <a:r>
              <a:rPr dirty="0" err="1"/>
              <a:t>pd.read</a:t>
            </a:r>
            <a:r>
              <a:rPr dirty="0"/>
              <a:t>_*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dataframe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Dataframe</a:t>
            </a:r>
            <a:r>
              <a:rPr dirty="0"/>
              <a:t> er </a:t>
            </a:r>
            <a:r>
              <a:rPr dirty="0" err="1"/>
              <a:t>en</a:t>
            </a:r>
            <a:r>
              <a:rPr dirty="0"/>
              <a:t> 2D data </a:t>
            </a:r>
            <a:r>
              <a:rPr dirty="0" err="1"/>
              <a:t>struktur</a:t>
            </a:r>
            <a:r>
              <a:rPr dirty="0"/>
              <a:t> </a:t>
            </a:r>
            <a:r>
              <a:rPr dirty="0" err="1"/>
              <a:t>bestående</a:t>
            </a:r>
            <a:r>
              <a:rPr dirty="0"/>
              <a:t>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rækker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kolonner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36A4AC-1E62-F953-7C92-D320FCC0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2" y="2686930"/>
            <a:ext cx="5919590" cy="48415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C90588E4-6E91-D502-AFC8-506125D55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411" y="2686930"/>
            <a:ext cx="4836317" cy="76297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8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9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Hvordan forstår man datae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forstår man dataen?</a:t>
            </a:r>
          </a:p>
        </p:txBody>
      </p:sp>
      <p:sp>
        <p:nvSpPr>
          <p:cNvPr id="392" name="Kig på dit datasæt!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Kig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dit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!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Nemt</a:t>
            </a:r>
            <a:r>
              <a:rPr dirty="0"/>
              <a:t> med </a:t>
            </a:r>
            <a:r>
              <a:rPr dirty="0" err="1"/>
              <a:t>små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, </a:t>
            </a:r>
            <a:r>
              <a:rPr dirty="0" err="1"/>
              <a:t>svært</a:t>
            </a:r>
            <a:r>
              <a:rPr dirty="0"/>
              <a:t> med </a:t>
            </a:r>
            <a:r>
              <a:rPr dirty="0" err="1"/>
              <a:t>meget</a:t>
            </a:r>
            <a:r>
              <a:rPr dirty="0"/>
              <a:t> store </a:t>
            </a:r>
            <a:r>
              <a:rPr dirty="0" err="1"/>
              <a:t>datasæt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Pandas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gjort</a:t>
            </a:r>
            <a:r>
              <a:rPr dirty="0"/>
              <a:t> det </a:t>
            </a:r>
            <a:r>
              <a:rPr dirty="0" err="1"/>
              <a:t>nemmere</a:t>
            </a:r>
            <a:r>
              <a:rPr dirty="0"/>
              <a:t> med </a:t>
            </a:r>
            <a:r>
              <a:rPr dirty="0" err="1"/>
              <a:t>smarte</a:t>
            </a:r>
            <a:r>
              <a:rPr dirty="0"/>
              <a:t> </a:t>
            </a:r>
            <a:r>
              <a:rPr dirty="0" err="1"/>
              <a:t>funktioner</a:t>
            </a:r>
            <a:r>
              <a:rPr dirty="0"/>
              <a:t>:</a:t>
            </a:r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sp>
        <p:nvSpPr>
          <p:cNvPr id="393" name="df.head() : viser de første rækker…"/>
          <p:cNvSpPr txBox="1"/>
          <p:nvPr/>
        </p:nvSpPr>
        <p:spPr>
          <a:xfrm>
            <a:off x="2047332" y="3313999"/>
            <a:ext cx="7197802" cy="294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 err="1"/>
              <a:t>df.head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første</a:t>
            </a:r>
            <a:r>
              <a:rPr dirty="0"/>
              <a:t> </a:t>
            </a:r>
            <a:r>
              <a:rPr dirty="0" err="1"/>
              <a:t>rækker</a:t>
            </a:r>
            <a:r>
              <a:rPr lang="en-US" dirty="0"/>
              <a:t> 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df.tail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sidste</a:t>
            </a:r>
            <a:r>
              <a:rPr dirty="0"/>
              <a:t> </a:t>
            </a:r>
            <a:r>
              <a:rPr dirty="0" err="1"/>
              <a:t>rækker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df.sample</a:t>
            </a:r>
            <a:r>
              <a:rPr lang="en-US" dirty="0"/>
              <a:t>(X): </a:t>
            </a:r>
            <a:r>
              <a:rPr lang="en-US" dirty="0" err="1"/>
              <a:t>viser</a:t>
            </a:r>
            <a:r>
              <a:rPr lang="en-US" dirty="0"/>
              <a:t> X </a:t>
            </a:r>
            <a:r>
              <a:rPr lang="en-US" dirty="0" err="1"/>
              <a:t>tilfældige</a:t>
            </a:r>
            <a:r>
              <a:rPr lang="en-US" dirty="0"/>
              <a:t> </a:t>
            </a:r>
            <a:r>
              <a:rPr lang="en-US" dirty="0" err="1"/>
              <a:t>rækker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df.index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ræ</a:t>
            </a:r>
            <a:r>
              <a:rPr lang="en-US" dirty="0" err="1"/>
              <a:t>kke</a:t>
            </a:r>
            <a:r>
              <a:rPr lang="en-US" dirty="0"/>
              <a:t> </a:t>
            </a:r>
            <a:r>
              <a:rPr lang="en-US" dirty="0" err="1"/>
              <a:t>indicationerne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df.columns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kolone</a:t>
            </a:r>
            <a:r>
              <a:rPr lang="en-US" dirty="0"/>
              <a:t> </a:t>
            </a:r>
            <a:r>
              <a:rPr lang="en-US" dirty="0" err="1"/>
              <a:t>navne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df:describe</a:t>
            </a:r>
            <a:r>
              <a:rPr lang="en-US" dirty="0"/>
              <a:t>(): Giver </a:t>
            </a:r>
            <a:r>
              <a:rPr lang="en-US" dirty="0" err="1"/>
              <a:t>hurtigt</a:t>
            </a:r>
            <a:r>
              <a:rPr lang="en-US" dirty="0"/>
              <a:t> </a:t>
            </a:r>
            <a:r>
              <a:rPr lang="en-US" dirty="0" err="1"/>
              <a:t>statestik</a:t>
            </a:r>
            <a:r>
              <a:rPr lang="en-US" dirty="0"/>
              <a:t> over </a:t>
            </a:r>
            <a:r>
              <a:rPr lang="en-US" dirty="0" err="1"/>
              <a:t>kolonner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9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0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ksempel"/>
          <p:cNvSpPr txBox="1"/>
          <p:nvPr/>
        </p:nvSpPr>
        <p:spPr>
          <a:xfrm>
            <a:off x="335533" y="482198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rPr dirty="0"/>
              <a:t>Eksempel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5D9EC8E-1D88-89B3-04A8-C50D3C83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46367"/>
            <a:ext cx="5260120" cy="545400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ED0DFAE-F700-42D7-6FA8-C5BC3F71F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07" y="1531580"/>
            <a:ext cx="5985926" cy="44835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ing at være opmærksom p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Ting at være opmærksom på</a:t>
            </a:r>
          </a:p>
        </p:txBody>
      </p:sp>
      <p:sp>
        <p:nvSpPr>
          <p:cNvPr id="408" name="Er dataframe formateret korrekt? tjek med df.dtype   Hvis ikk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spc="40"/>
            </a:pPr>
            <a:r>
              <a:rPr dirty="0"/>
              <a:t>Er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formateret</a:t>
            </a:r>
            <a:r>
              <a:rPr dirty="0"/>
              <a:t> </a:t>
            </a:r>
            <a:r>
              <a:rPr dirty="0" err="1"/>
              <a:t>korrekt</a:t>
            </a:r>
            <a:r>
              <a:rPr dirty="0"/>
              <a:t>? </a:t>
            </a:r>
            <a:r>
              <a:rPr dirty="0" err="1"/>
              <a:t>tjek</a:t>
            </a:r>
            <a:r>
              <a:rPr dirty="0"/>
              <a:t> med </a:t>
            </a:r>
            <a:r>
              <a:rPr dirty="0" err="1"/>
              <a:t>df.dtype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dirty="0" err="1"/>
              <a:t>Hvis</a:t>
            </a:r>
            <a:r>
              <a:rPr dirty="0"/>
              <a:t> </a:t>
            </a:r>
            <a:r>
              <a:rPr dirty="0" err="1"/>
              <a:t>ikke</a:t>
            </a:r>
            <a:r>
              <a:rPr dirty="0"/>
              <a:t>:</a:t>
            </a:r>
            <a:r>
              <a:rPr lang="en-US" dirty="0"/>
              <a:t> </a:t>
            </a:r>
            <a:r>
              <a:rPr lang="en-US" dirty="0" err="1"/>
              <a:t>df.astype</a:t>
            </a:r>
            <a:r>
              <a:rPr lang="en-US" dirty="0"/>
              <a:t>(X)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Tusind</a:t>
            </a:r>
            <a:r>
              <a:rPr dirty="0"/>
              <a:t> </a:t>
            </a:r>
            <a:r>
              <a:rPr dirty="0" err="1"/>
              <a:t>seperator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comma: </a:t>
            </a:r>
            <a:r>
              <a:rPr dirty="0" err="1"/>
              <a:t>df</a:t>
            </a:r>
            <a:r>
              <a:rPr dirty="0"/>
              <a:t>=</a:t>
            </a:r>
            <a:r>
              <a:rPr dirty="0" err="1"/>
              <a:t>pd.read_csv</a:t>
            </a:r>
            <a:r>
              <a:rPr dirty="0"/>
              <a:t>(</a:t>
            </a:r>
            <a:r>
              <a:rPr sz="1300" spc="32" dirty="0"/>
              <a:t>'</a:t>
            </a:r>
            <a:r>
              <a:rPr dirty="0"/>
              <a:t>filename.csv</a:t>
            </a:r>
            <a:r>
              <a:rPr sz="1300" spc="32" dirty="0"/>
              <a:t>'</a:t>
            </a:r>
            <a:r>
              <a:rPr dirty="0"/>
              <a:t>, thousands=</a:t>
            </a:r>
            <a:r>
              <a:rPr sz="1300" spc="32" dirty="0"/>
              <a:t>‘,’</a:t>
            </a:r>
            <a:r>
              <a:rPr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importere</a:t>
            </a:r>
            <a:r>
              <a:rPr dirty="0"/>
              <a:t> </a:t>
            </a:r>
            <a:r>
              <a:rPr dirty="0" err="1"/>
              <a:t>kun</a:t>
            </a:r>
            <a:r>
              <a:rPr dirty="0"/>
              <a:t> </a:t>
            </a:r>
            <a:r>
              <a:rPr dirty="0" err="1"/>
              <a:t>enkelte</a:t>
            </a:r>
            <a:r>
              <a:rPr dirty="0"/>
              <a:t> </a:t>
            </a:r>
            <a:r>
              <a:rPr dirty="0" err="1"/>
              <a:t>kolonner</a:t>
            </a:r>
            <a:r>
              <a:rPr dirty="0"/>
              <a:t> med </a:t>
            </a:r>
            <a:r>
              <a:rPr dirty="0" err="1"/>
              <a:t>usecols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skifte</a:t>
            </a:r>
            <a:r>
              <a:rPr dirty="0"/>
              <a:t> </a:t>
            </a:r>
            <a:r>
              <a:rPr dirty="0" err="1"/>
              <a:t>navn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sine </a:t>
            </a:r>
            <a:r>
              <a:rPr dirty="0" err="1"/>
              <a:t>kolonner</a:t>
            </a:r>
            <a:endParaRPr dirty="0"/>
          </a:p>
        </p:txBody>
      </p:sp>
      <p:sp>
        <p:nvSpPr>
          <p:cNvPr id="40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41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1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7776BD6F-6CA3-A7E2-2539-C2F0C895E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607" y="620714"/>
            <a:ext cx="2141850" cy="1655066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D8D42A3-FB4A-E6AC-F3AE-4D7B2296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40" y="617549"/>
            <a:ext cx="1944474" cy="16582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0ED0D97-ED76-724A-FA39-28285539F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552" y="2522311"/>
            <a:ext cx="2264962" cy="232485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D41B549D-109C-98FF-FFEC-D14EB0DB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1" y="4464882"/>
            <a:ext cx="3394392" cy="23931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vordan plotter man data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Hvordan plotter man dataen? </a:t>
            </a:r>
          </a:p>
        </p:txBody>
      </p:sp>
      <p:sp>
        <p:nvSpPr>
          <p:cNvPr id="421" name="Man kan plotte med matplotlib, pandas eller seaborn (og mange andre måder) - kommer an på hvilket type plot man vil lave"/>
          <p:cNvSpPr txBox="1">
            <a:spLocks noGrp="1"/>
          </p:cNvSpPr>
          <p:nvPr>
            <p:ph type="body" idx="1"/>
          </p:nvPr>
        </p:nvSpPr>
        <p:spPr>
          <a:xfrm>
            <a:off x="570035" y="1097280"/>
            <a:ext cx="11012490" cy="4675188"/>
          </a:xfrm>
          <a:prstGeom prst="rect">
            <a:avLst/>
          </a:prstGeom>
        </p:spPr>
        <p:txBody>
          <a:bodyPr/>
          <a:lstStyle/>
          <a:p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med matplotlib, pandas </a:t>
            </a:r>
            <a:r>
              <a:rPr dirty="0" err="1"/>
              <a:t>eller</a:t>
            </a:r>
            <a:r>
              <a:rPr dirty="0"/>
              <a:t> seaborn (</a:t>
            </a:r>
            <a:r>
              <a:rPr dirty="0" err="1"/>
              <a:t>og</a:t>
            </a:r>
            <a:r>
              <a:rPr dirty="0"/>
              <a:t> mange </a:t>
            </a:r>
            <a:r>
              <a:rPr dirty="0" err="1"/>
              <a:t>andre</a:t>
            </a:r>
            <a:r>
              <a:rPr dirty="0"/>
              <a:t> </a:t>
            </a:r>
            <a:r>
              <a:rPr dirty="0" err="1"/>
              <a:t>måder</a:t>
            </a:r>
            <a:r>
              <a:rPr dirty="0"/>
              <a:t>) - </a:t>
            </a:r>
            <a:r>
              <a:rPr dirty="0" err="1"/>
              <a:t>kommer</a:t>
            </a:r>
            <a:r>
              <a:rPr dirty="0"/>
              <a:t> an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hvilket</a:t>
            </a:r>
            <a:r>
              <a:rPr dirty="0"/>
              <a:t> type plot man </a:t>
            </a:r>
            <a:r>
              <a:rPr dirty="0" err="1"/>
              <a:t>vil</a:t>
            </a:r>
            <a:r>
              <a:rPr dirty="0"/>
              <a:t> lave</a:t>
            </a:r>
            <a:endParaRPr lang="en-US" dirty="0"/>
          </a:p>
          <a:p>
            <a:r>
              <a:rPr lang="en-US" dirty="0"/>
              <a:t>For matplotlib </a:t>
            </a:r>
            <a:r>
              <a:rPr lang="en-US" dirty="0" err="1"/>
              <a:t>bruges</a:t>
            </a:r>
            <a:r>
              <a:rPr lang="en-US" dirty="0"/>
              <a:t> der normal arrays for at </a:t>
            </a:r>
            <a:r>
              <a:rPr lang="en-US" dirty="0" err="1"/>
              <a:t>lettest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g</a:t>
            </a:r>
            <a:r>
              <a:rPr lang="da-DK" dirty="0"/>
              <a:t>å fra data til plot</a:t>
            </a:r>
            <a:endParaRPr lang="en-US" dirty="0"/>
          </a:p>
        </p:txBody>
      </p:sp>
      <p:sp>
        <p:nvSpPr>
          <p:cNvPr id="42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2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2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matplotlib: plot lister…"/>
          <p:cNvSpPr txBox="1"/>
          <p:nvPr/>
        </p:nvSpPr>
        <p:spPr>
          <a:xfrm>
            <a:off x="570035" y="3854978"/>
            <a:ext cx="8126582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en-US" dirty="0"/>
              <a:t>M</a:t>
            </a:r>
            <a:r>
              <a:rPr dirty="0"/>
              <a:t>atplotlib</a:t>
            </a:r>
            <a:r>
              <a:rPr lang="en-US" dirty="0"/>
              <a:t>:</a:t>
            </a:r>
            <a:r>
              <a:rPr lang="da-DK" dirty="0"/>
              <a:t> Basis plot </a:t>
            </a:r>
            <a:r>
              <a:rPr lang="da-DK" dirty="0" err="1"/>
              <a:t>tool</a:t>
            </a:r>
            <a:r>
              <a:rPr lang="da-DK" dirty="0"/>
              <a:t>, det fleste plot pakker er bygget op på dette</a:t>
            </a:r>
            <a:r>
              <a:rPr lang="en-US" dirty="0"/>
              <a:t>:</a:t>
            </a:r>
            <a:endParaRPr lang="da-DK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da-DK" dirty="0" err="1"/>
              <a:t>plt.plot</a:t>
            </a:r>
            <a:r>
              <a:rPr lang="da-DK"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pandas: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</a:t>
            </a:r>
            <a:r>
              <a:rPr dirty="0" err="1"/>
              <a:t>bruger</a:t>
            </a:r>
            <a:r>
              <a:rPr dirty="0"/>
              <a:t> matplotlib)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df.plot</a:t>
            </a:r>
            <a:r>
              <a:rPr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seaborn: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</a:t>
            </a:r>
            <a:endParaRPr lang="en-US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sns.lineplot</a:t>
            </a:r>
            <a:r>
              <a:rPr dirty="0"/>
              <a:t>(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da-DK" dirty="0"/>
              <a:t>‘kolonne navn’</a:t>
            </a:r>
            <a:r>
              <a:rPr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A69C77-5522-F845-8FF2-932E5E644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032" y="2998651"/>
            <a:ext cx="2133600" cy="213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1250</Words>
  <Application>Microsoft Office PowerPoint</Application>
  <PresentationFormat>Widescreen</PresentationFormat>
  <Paragraphs>167</Paragraphs>
  <Slides>21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Microsoft New Tai Lue</vt:lpstr>
      <vt:lpstr>Times New Roman</vt:lpstr>
      <vt:lpstr>Brugerdefineret design</vt:lpstr>
      <vt:lpstr>PowerPoint-præsentation</vt:lpstr>
      <vt:lpstr>Agenda</vt:lpstr>
      <vt:lpstr>Disclaimer</vt:lpstr>
      <vt:lpstr>Hvad er pandas?</vt:lpstr>
      <vt:lpstr>PowerPoint-præsentation</vt:lpstr>
      <vt:lpstr>PowerPoint-præsentation</vt:lpstr>
      <vt:lpstr>PowerPoint-præsentation</vt:lpstr>
      <vt:lpstr>Ting at være opmærksom på</vt:lpstr>
      <vt:lpstr>Hvordan plotter man dataen? </vt:lpstr>
      <vt:lpstr>Plot af to lister (x,y)</vt:lpstr>
      <vt:lpstr>Plot af dataframe (example.csv)</vt:lpstr>
      <vt:lpstr>Matplotlib arbejder i ‘Grids’ for multi plots</vt:lpstr>
      <vt:lpstr>Matplotlib arbejder I ‘Grids’ for multi plots</vt:lpstr>
      <vt:lpstr>Fix at plots går ind over hinanden</vt:lpstr>
      <vt:lpstr>Hvad er et godt plot?</vt:lpstr>
      <vt:lpstr>Lav dit plot præcis som du vil have det!</vt:lpstr>
      <vt:lpstr>Størrelse på plottet betyder sindssygt meget!</vt:lpstr>
      <vt:lpstr>Debugging 101</vt:lpstr>
      <vt:lpstr>Exercise</vt:lpstr>
      <vt:lpstr>Github Pro – Gratis for studerende</vt:lpstr>
      <vt:lpstr>Links til gode pakker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Steen Wielandt Barfod Bender</cp:lastModifiedBy>
  <cp:revision>6</cp:revision>
  <dcterms:modified xsi:type="dcterms:W3CDTF">2025-11-20T22:43:11Z</dcterms:modified>
</cp:coreProperties>
</file>